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64" r:id="rId4"/>
    <p:sldId id="260" r:id="rId5"/>
    <p:sldId id="262" r:id="rId6"/>
    <p:sldId id="271" r:id="rId7"/>
    <p:sldId id="261" r:id="rId8"/>
    <p:sldId id="274" r:id="rId9"/>
    <p:sldId id="272" r:id="rId10"/>
    <p:sldId id="259" r:id="rId11"/>
    <p:sldId id="258" r:id="rId12"/>
  </p:sldIdLst>
  <p:sldSz cx="8280400" cy="6121400"/>
  <p:notesSz cx="6985000" cy="9283700"/>
  <p:defaultTextStyle>
    <a:defPPr>
      <a:defRPr lang="ru-RU"/>
    </a:defPPr>
    <a:lvl1pPr marL="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5110" userDrawn="1">
          <p15:clr>
            <a:srgbClr val="A4A3A4"/>
          </p15:clr>
        </p15:guide>
        <p15:guide id="11" pos="284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743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10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57">
          <p15:clr>
            <a:srgbClr val="A4A3A4"/>
          </p15:clr>
        </p15:guide>
        <p15:guide id="23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131"/>
    <a:srgbClr val="EB028B"/>
    <a:srgbClr val="387824"/>
    <a:srgbClr val="003399"/>
    <a:srgbClr val="5F5F5F"/>
    <a:srgbClr val="00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4"/>
    <p:restoredTop sz="85731" autoAdjust="0"/>
  </p:normalViewPr>
  <p:slideViewPr>
    <p:cSldViewPr>
      <p:cViewPr varScale="1">
        <p:scale>
          <a:sx n="82" d="100"/>
          <a:sy n="82" d="100"/>
        </p:scale>
        <p:origin x="2035" y="72"/>
      </p:cViewPr>
      <p:guideLst>
        <p:guide orient="horz" pos="346"/>
        <p:guide pos="393"/>
        <p:guide pos="7514"/>
        <p:guide orient="horz" pos="3974"/>
        <p:guide pos="211"/>
        <p:guide orient="horz" pos="164"/>
        <p:guide orient="horz" pos="4156"/>
        <p:guide orient="horz" pos="436"/>
        <p:guide pos="5110"/>
        <p:guide pos="2842"/>
        <p:guide pos="3840"/>
        <p:guide orient="horz" pos="743"/>
        <p:guide orient="horz" pos="3547"/>
        <p:guide orient="horz" pos="522"/>
        <p:guide orient="horz" pos="3710"/>
        <p:guide orient="horz" pos="1747"/>
        <p:guide pos="267"/>
        <p:guide pos="5103"/>
        <p:guide pos="144"/>
        <p:guide pos="3470"/>
        <p:guide pos="1457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4027" y="-82"/>
      </p:cViewPr>
      <p:guideLst>
        <p:guide orient="horz" pos="3124"/>
        <p:guide pos="214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21085535950551"/>
          <c:y val="2.9686891516161332E-2"/>
          <c:w val="0.77963253763113882"/>
          <c:h val="0.498667819844344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1471620965741E-3"/>
                  <c:y val="-2.367592321730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C0-43FF-9ABC-9037B6711533}"/>
                </c:ext>
              </c:extLst>
            </c:dLbl>
            <c:dLbl>
              <c:idx val="1"/>
              <c:layout>
                <c:manualLayout>
                  <c:x val="-1.2271471620966192E-3"/>
                  <c:y val="5.1297833637490235E-2"/>
                </c:manualLayout>
              </c:layout>
              <c:tx>
                <c:rich>
                  <a:bodyPr/>
                  <a:lstStyle/>
                  <a:p>
                    <a:fld id="{2C17CFC1-B85D-4F8F-8A36-F0A4519B85F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C0-43FF-9ABC-9037B6711533}"/>
                </c:ext>
              </c:extLst>
            </c:dLbl>
            <c:dLbl>
              <c:idx val="2"/>
              <c:layout>
                <c:manualLayout>
                  <c:x val="2.4542943241930583E-3"/>
                  <c:y val="5.1297833637490159E-2"/>
                </c:manualLayout>
              </c:layout>
              <c:tx>
                <c:rich>
                  <a:bodyPr/>
                  <a:lstStyle/>
                  <a:p>
                    <a:fld id="{906A1D2F-90E0-41EE-A025-464911B00FCA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EC0-43FF-9ABC-9037B6711533}"/>
                </c:ext>
              </c:extLst>
            </c:dLbl>
            <c:dLbl>
              <c:idx val="3"/>
              <c:layout>
                <c:manualLayout>
                  <c:x val="-1.2271471620965741E-2"/>
                  <c:y val="-2.7621910420187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C0-43FF-9ABC-9037B6711533}"/>
                </c:ext>
              </c:extLst>
            </c:dLbl>
            <c:dLbl>
              <c:idx val="4"/>
              <c:layout>
                <c:manualLayout>
                  <c:x val="-6.1357358104828707E-3"/>
                  <c:y val="-3.748687842739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C0-43FF-9ABC-9037B6711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Очистка</c:v>
                </c:pt>
                <c:pt idx="1">
                  <c:v>Заморозка</c:v>
                </c:pt>
                <c:pt idx="2">
                  <c:v>Консервирование</c:v>
                </c:pt>
                <c:pt idx="3">
                  <c:v>Пюре</c:v>
                </c:pt>
                <c:pt idx="4">
                  <c:v>Сушка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130</c:v>
                </c:pt>
                <c:pt idx="2">
                  <c:v>730</c:v>
                </c:pt>
                <c:pt idx="3">
                  <c:v>35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C0-43FF-9ABC-9037B67115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1471620965517E-3"/>
                  <c:y val="4.340585923172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C0-43FF-9ABC-9037B6711533}"/>
                </c:ext>
              </c:extLst>
            </c:dLbl>
            <c:dLbl>
              <c:idx val="1"/>
              <c:layout>
                <c:manualLayout>
                  <c:x val="4.9085886483862962E-3"/>
                  <c:y val="5.129783363749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C0-43FF-9ABC-9037B6711533}"/>
                </c:ext>
              </c:extLst>
            </c:dLbl>
            <c:dLbl>
              <c:idx val="2"/>
              <c:layout>
                <c:manualLayout>
                  <c:x val="-6.1357358104829609E-3"/>
                  <c:y val="-3.156789762307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C0-43FF-9ABC-9037B6711533}"/>
                </c:ext>
              </c:extLst>
            </c:dLbl>
            <c:dLbl>
              <c:idx val="3"/>
              <c:layout>
                <c:manualLayout>
                  <c:x val="-1.472576594515889E-2"/>
                  <c:y val="-1.972993601441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C0-43FF-9ABC-9037B6711533}"/>
                </c:ext>
              </c:extLst>
            </c:dLbl>
            <c:dLbl>
              <c:idx val="4"/>
              <c:layout>
                <c:manualLayout>
                  <c:x val="-2.4542943241931481E-3"/>
                  <c:y val="-3.156789762307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C0-43FF-9ABC-9037B6711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Очистка</c:v>
                </c:pt>
                <c:pt idx="1">
                  <c:v>Заморозка</c:v>
                </c:pt>
                <c:pt idx="2">
                  <c:v>Консервирование</c:v>
                </c:pt>
                <c:pt idx="3">
                  <c:v>Пюре</c:v>
                </c:pt>
                <c:pt idx="4">
                  <c:v>Сушка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150</c:v>
                </c:pt>
                <c:pt idx="1">
                  <c:v>380</c:v>
                </c:pt>
                <c:pt idx="2">
                  <c:v>766</c:v>
                </c:pt>
                <c:pt idx="3">
                  <c:v>60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EC0-43FF-9ABC-9037B67115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3132973376607505E-2"/>
                  <c:y val="-1.972993601441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C0-43FF-9ABC-9037B6711533}"/>
                </c:ext>
              </c:extLst>
            </c:dLbl>
            <c:dLbl>
              <c:idx val="1"/>
              <c:layout>
                <c:manualLayout>
                  <c:x val="-4.5404444997573241E-2"/>
                  <c:y val="-7.891974405767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C0-43FF-9ABC-9037B6711533}"/>
                </c:ext>
              </c:extLst>
            </c:dLbl>
            <c:dLbl>
              <c:idx val="2"/>
              <c:layout>
                <c:manualLayout>
                  <c:x val="-4.4177297835476761E-2"/>
                  <c:y val="-1.9729936014419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EC0-43FF-9ABC-9037B6711533}"/>
                </c:ext>
              </c:extLst>
            </c:dLbl>
            <c:dLbl>
              <c:idx val="3"/>
              <c:layout>
                <c:manualLayout>
                  <c:x val="-3.6814414862897223E-2"/>
                  <c:y val="-9.86496800720973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C0-43FF-9ABC-9037B6711533}"/>
                </c:ext>
              </c:extLst>
            </c:dLbl>
            <c:dLbl>
              <c:idx val="4"/>
              <c:layout>
                <c:manualLayout>
                  <c:x val="0"/>
                  <c:y val="-3.748687842739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EC0-43FF-9ABC-9037B6711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Очистка</c:v>
                </c:pt>
                <c:pt idx="1">
                  <c:v>Заморозка</c:v>
                </c:pt>
                <c:pt idx="2">
                  <c:v>Консервирование</c:v>
                </c:pt>
                <c:pt idx="3">
                  <c:v>Пюре</c:v>
                </c:pt>
                <c:pt idx="4">
                  <c:v>Сушка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300</c:v>
                </c:pt>
                <c:pt idx="1">
                  <c:v>800</c:v>
                </c:pt>
                <c:pt idx="2">
                  <c:v>1200</c:v>
                </c:pt>
                <c:pt idx="3">
                  <c:v>150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EC0-43FF-9ABC-9037B67115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9280408"/>
        <c:axId val="409281976"/>
        <c:axId val="341587680"/>
      </c:bar3DChart>
      <c:catAx>
        <c:axId val="40928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281976"/>
        <c:crosses val="autoZero"/>
        <c:auto val="1"/>
        <c:lblAlgn val="ctr"/>
        <c:lblOffset val="100"/>
        <c:noMultiLvlLbl val="0"/>
      </c:catAx>
      <c:valAx>
        <c:axId val="40928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280408"/>
        <c:crosses val="autoZero"/>
        <c:crossBetween val="between"/>
      </c:valAx>
      <c:serAx>
        <c:axId val="3415876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28197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0218049556841"/>
          <c:y val="0.91621892399143134"/>
          <c:w val="0.39105885117574707"/>
          <c:h val="7.1943114399917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0.01259</cdr:x>
      <cdr:y>0.11267</cdr:y>
    </cdr:from>
    <cdr:to>
      <cdr:x>0.13195</cdr:x>
      <cdr:y>0.17908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108" y="488652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/>
            <a:t>лн. евро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D57-EF0C-4085-889A-34FBC381B68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C0C7-F71C-41B7-B271-3F14D01D3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5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B817-724F-4458-A2B8-50567BE10A75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6913"/>
            <a:ext cx="47085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6CC-6004-4296-AC43-0DE2EC417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5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6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0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0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5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2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1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B4840F-217D-4747-B4F5-06437194F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54" y="3653825"/>
            <a:ext cx="4572268" cy="2384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1029" y="2104076"/>
            <a:ext cx="7345685" cy="131213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21030" y="3452332"/>
            <a:ext cx="7345684" cy="14900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ФИО, должность и компания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31526" y="569115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1FE58ED-D3E6-AA44-8FFB-1D95F8E47BBD}"/>
              </a:ext>
            </a:extLst>
          </p:cNvPr>
          <p:cNvSpPr txBox="1">
            <a:spLocks/>
          </p:cNvSpPr>
          <p:nvPr userDrawn="1"/>
        </p:nvSpPr>
        <p:spPr>
          <a:xfrm>
            <a:off x="330374" y="544615"/>
            <a:ext cx="2026315" cy="267913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2B9BF9CD-5FC8-094E-9440-3673953A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432" y="15798"/>
            <a:ext cx="173828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A9E06AB-41EC-A843-B5DD-A5BD8D1AE493}"/>
              </a:ext>
            </a:extLst>
          </p:cNvPr>
          <p:cNvSpPr txBox="1">
            <a:spLocks/>
          </p:cNvSpPr>
          <p:nvPr userDrawn="1"/>
        </p:nvSpPr>
        <p:spPr>
          <a:xfrm>
            <a:off x="313685" y="224386"/>
            <a:ext cx="6202779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50D3229-DB7D-9642-AF32-53494DFB7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3" y="5076825"/>
            <a:ext cx="2151062" cy="93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93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76" y="4673865"/>
            <a:ext cx="7800862" cy="42813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776" y="1117740"/>
            <a:ext cx="7800862" cy="3506012"/>
          </a:xfrm>
        </p:spPr>
        <p:txBody>
          <a:bodyPr/>
          <a:lstStyle>
            <a:lvl1pPr marL="0" indent="0">
              <a:buNone/>
              <a:defRPr sz="2600"/>
            </a:lvl1pPr>
            <a:lvl2pPr marL="373042" indent="0">
              <a:buNone/>
              <a:defRPr sz="2300"/>
            </a:lvl2pPr>
            <a:lvl3pPr marL="746085" indent="0">
              <a:buNone/>
              <a:defRPr sz="2000"/>
            </a:lvl3pPr>
            <a:lvl4pPr marL="1119126" indent="0">
              <a:buNone/>
              <a:defRPr sz="1600"/>
            </a:lvl4pPr>
            <a:lvl5pPr marL="1492168" indent="0">
              <a:buNone/>
              <a:defRPr sz="1600"/>
            </a:lvl5pPr>
            <a:lvl6pPr marL="1865210" indent="0">
              <a:buNone/>
              <a:defRPr sz="1600"/>
            </a:lvl6pPr>
            <a:lvl7pPr marL="2238252" indent="0">
              <a:buNone/>
              <a:defRPr sz="1600"/>
            </a:lvl7pPr>
            <a:lvl8pPr marL="2611295" indent="0">
              <a:buNone/>
              <a:defRPr sz="1600"/>
            </a:lvl8pPr>
            <a:lvl9pPr marL="298433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776" y="5150520"/>
            <a:ext cx="7800862" cy="498472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29D64916-72C9-284C-BC16-79795BC2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57" y="850996"/>
            <a:ext cx="6783993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668" y="1609218"/>
            <a:ext cx="7714882" cy="4039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FF1912-4AF2-9F4C-92A9-E6B65DF3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1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653225"/>
            <a:ext cx="6797016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26833" y="5673633"/>
            <a:ext cx="1932094" cy="325908"/>
          </a:xfrm>
        </p:spPr>
        <p:txBody>
          <a:bodyPr/>
          <a:lstStyle>
            <a:lvl1pPr>
              <a:defRPr b="1"/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49790C6C-F9C7-0647-A570-B46032F61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4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" y="3933569"/>
            <a:ext cx="7632847" cy="121577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792" y="2594511"/>
            <a:ext cx="7632847" cy="13390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38C4504-3C53-AB46-B61A-738AFC14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109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216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387EA18-06A2-CB4B-94C3-D6E0FDCA1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3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370232"/>
            <a:ext cx="3798185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22" y="1941278"/>
            <a:ext cx="3798185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9227" y="1370232"/>
            <a:ext cx="3799677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9227" y="1941278"/>
            <a:ext cx="3799677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BDDFB6E0-FA2B-D742-920A-5AAE3D3943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5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95C9B66-9775-C843-B588-7E083F97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47B4D-3F8D-8446-A3B6-4CAD5308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507" y="4682181"/>
            <a:ext cx="1302691" cy="986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186E10-2022-6D44-8881-445D6F754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222" y="4686937"/>
            <a:ext cx="1302691" cy="986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45611E-FE00-2D49-8B53-4076AC3FA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921" y="4709233"/>
            <a:ext cx="1302691" cy="986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3AF71F-595A-0744-94FD-01F857DEF3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206" y="4686937"/>
            <a:ext cx="1302691" cy="986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1686DF-97DE-5E49-8FE9-D27D5D89A1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971" y="4682181"/>
            <a:ext cx="1302691" cy="9866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EA861B-D035-6448-80D0-8A52D61515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0" y="4686937"/>
            <a:ext cx="1302691" cy="986696"/>
          </a:xfrm>
          <a:prstGeom prst="rect">
            <a:avLst/>
          </a:prstGeom>
        </p:spPr>
      </p:pic>
      <p:sp>
        <p:nvSpPr>
          <p:cNvPr id="17" name="Заголовок 15">
            <a:extLst>
              <a:ext uri="{FF2B5EF4-FFF2-40B4-BE49-F238E27FC236}">
                <a16:creationId xmlns:a16="http://schemas.microsoft.com/office/drawing/2014/main" id="{48AF6286-9800-5A46-B4CE-B83A81394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793" y="3772596"/>
            <a:ext cx="7646638" cy="966787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7E11EBE-F2E6-F14A-895A-4253B17F5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93" y="1189038"/>
            <a:ext cx="5544616" cy="2447925"/>
          </a:xfrm>
        </p:spPr>
        <p:txBody>
          <a:bodyPr/>
          <a:lstStyle>
            <a:lvl1pPr marL="0" indent="0">
              <a:buNone/>
              <a:defRPr/>
            </a:lvl1pPr>
            <a:lvl2pPr marL="373042" indent="0">
              <a:buNone/>
              <a:defRPr/>
            </a:lvl2pPr>
            <a:lvl3pPr marL="746084" indent="0">
              <a:buNone/>
              <a:defRPr/>
            </a:lvl3pPr>
            <a:lvl4pPr marL="1119125" indent="0">
              <a:buNone/>
              <a:defRPr/>
            </a:lvl4pPr>
            <a:lvl5pPr marL="1492170" indent="0">
              <a:buNone/>
              <a:defRPr/>
            </a:lvl5pPr>
          </a:lstStyle>
          <a:p>
            <a:pPr lvl="0"/>
            <a:r>
              <a:rPr lang="ru-RU" dirty="0"/>
              <a:t>ФИО Контакты Компания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ECAE4106-5231-534D-8E67-4803860436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1189038"/>
            <a:ext cx="1957388" cy="2447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6430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58" y="1164059"/>
            <a:ext cx="2724194" cy="6626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406" y="1164058"/>
            <a:ext cx="4863233" cy="43041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1" y="1836564"/>
            <a:ext cx="2724194" cy="3631606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EA3805E-13B0-0549-95E0-14878522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11" y="626815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428334"/>
            <a:ext cx="7714882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934288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8D21E258-BF54-B54A-A071-01F14F81B5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4E58F03-9B7A-1049-91D3-7DADAFC00836}"/>
              </a:ext>
            </a:extLst>
          </p:cNvPr>
          <p:cNvSpPr txBox="1">
            <a:spLocks/>
          </p:cNvSpPr>
          <p:nvPr userDrawn="1"/>
        </p:nvSpPr>
        <p:spPr>
          <a:xfrm>
            <a:off x="6658232" y="317980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17A8CAF-D14F-1E45-AA97-20BD3AAC41E8}"/>
              </a:ext>
            </a:extLst>
          </p:cNvPr>
          <p:cNvSpPr txBox="1">
            <a:spLocks/>
          </p:cNvSpPr>
          <p:nvPr userDrawn="1"/>
        </p:nvSpPr>
        <p:spPr>
          <a:xfrm>
            <a:off x="3869846" y="67818"/>
            <a:ext cx="4294257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E2C0BF7F-8A98-3244-BF5A-0D855FD54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5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hf hdr="0" dt="0"/>
  <p:txStyles>
    <p:titleStyle>
      <a:lvl1pPr algn="ctr" defTabSz="746085" rtl="0" eaLnBrk="1" latinLnBrk="0" hangingPunct="1">
        <a:spcBef>
          <a:spcPct val="0"/>
        </a:spcBef>
        <a:buNone/>
        <a:defRPr sz="2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9781" indent="-279781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6194" indent="-23315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2606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564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8692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1731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773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814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85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4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08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2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168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21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25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29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33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bana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7E52357-4A85-D641-8CC2-E2902AE3A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784" y="1188492"/>
            <a:ext cx="7570931" cy="2263839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Финансовые и технические аспекты выбора метода и оборудования для переработки ягод: заморозка, сушка, лиофилизация, производство пюре и прочего.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ADEA073E-18A5-F94C-A28F-B0E184FB3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328" y="3708772"/>
            <a:ext cx="7345684" cy="1233588"/>
          </a:xfrm>
        </p:spPr>
        <p:txBody>
          <a:bodyPr/>
          <a:lstStyle/>
          <a:p>
            <a:r>
              <a:rPr lang="ru-RU" dirty="0"/>
              <a:t>Вадим </a:t>
            </a:r>
            <a:r>
              <a:rPr lang="ru-RU" dirty="0" err="1"/>
              <a:t>Заднипрянец</a:t>
            </a:r>
            <a:endParaRPr lang="ru-RU" dirty="0"/>
          </a:p>
          <a:p>
            <a:r>
              <a:rPr lang="ru-RU" dirty="0"/>
              <a:t>компания «РУСБАНА»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C316C9-6F3A-974F-A6FA-ABC1898D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1</a:t>
            </a:fld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7" b="11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5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409973" y="610464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«Ягоды России 2018»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10</a:t>
            </a:fld>
            <a:endParaRPr lang="ru-RU" b="0" dirty="0"/>
          </a:p>
        </p:txBody>
      </p:sp>
      <p:graphicFrame>
        <p:nvGraphicFramePr>
          <p:cNvPr id="6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535413"/>
              </p:ext>
            </p:extLst>
          </p:nvPr>
        </p:nvGraphicFramePr>
        <p:xfrm>
          <a:off x="3872569" y="1855577"/>
          <a:ext cx="4110625" cy="338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5"/>
          <p:cNvSpPr txBox="1">
            <a:spLocks/>
          </p:cNvSpPr>
          <p:nvPr/>
        </p:nvSpPr>
        <p:spPr>
          <a:xfrm>
            <a:off x="3495704" y="1398768"/>
            <a:ext cx="4749049" cy="393175"/>
          </a:xfrm>
          <a:prstGeom prst="rect">
            <a:avLst/>
          </a:prstGeom>
        </p:spPr>
        <p:txBody>
          <a:bodyPr vert="horz" lIns="74607" tIns="37302" rIns="74607" bIns="37302" rtlCol="0" anchor="t">
            <a:normAutofit fontScale="92500" lnSpcReduction="20000"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>
                <a:solidFill>
                  <a:srgbClr val="00B050"/>
                </a:solidFill>
              </a:rPr>
              <a:t>Потенциал России*</a:t>
            </a:r>
          </a:p>
        </p:txBody>
      </p:sp>
      <p:sp>
        <p:nvSpPr>
          <p:cNvPr id="8" name="Объект 16"/>
          <p:cNvSpPr txBox="1">
            <a:spLocks/>
          </p:cNvSpPr>
          <p:nvPr/>
        </p:nvSpPr>
        <p:spPr>
          <a:xfrm>
            <a:off x="178860" y="3019557"/>
            <a:ext cx="3887296" cy="1928592"/>
          </a:xfrm>
          <a:prstGeom prst="rect">
            <a:avLst/>
          </a:prstGeom>
        </p:spPr>
        <p:txBody>
          <a:bodyPr vert="horz" lIns="74607" tIns="37302" rIns="74607" bIns="37302" rtlCol="0">
            <a:normAutofit fontScale="47500" lnSpcReduction="20000"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Импорт в продуктах переработки - 80% </a:t>
            </a:r>
          </a:p>
          <a:p>
            <a:r>
              <a:rPr lang="ru-RU" dirty="0">
                <a:solidFill>
                  <a:srgbClr val="002060"/>
                </a:solidFill>
              </a:rPr>
              <a:t>Возможность занять свою нишу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</a:rPr>
              <a:t>Стабильность в В2В секторе </a:t>
            </a:r>
          </a:p>
          <a:p>
            <a:r>
              <a:rPr lang="ru-RU" dirty="0">
                <a:solidFill>
                  <a:srgbClr val="002060"/>
                </a:solidFill>
              </a:rPr>
              <a:t>Расширить рынок продажи за пределами страны</a:t>
            </a:r>
          </a:p>
          <a:p>
            <a:r>
              <a:rPr lang="ru-RU" dirty="0">
                <a:solidFill>
                  <a:srgbClr val="002060"/>
                </a:solidFill>
              </a:rPr>
              <a:t>Использовать кооперативное движение для создания ОРЦ с перерабатывающим производством. </a:t>
            </a:r>
          </a:p>
          <a:p>
            <a:r>
              <a:rPr lang="ru-RU" dirty="0">
                <a:solidFill>
                  <a:srgbClr val="002060"/>
                </a:solidFill>
              </a:rPr>
              <a:t>Посмотрите на опыт Польши, мы отстаем ровно на 5 лет, учитесь на их ошибках</a:t>
            </a:r>
          </a:p>
          <a:p>
            <a:r>
              <a:rPr lang="ru-RU" dirty="0">
                <a:solidFill>
                  <a:srgbClr val="002060"/>
                </a:solidFill>
              </a:rPr>
              <a:t>Приглашайте профессионалов и делайте сразу по стандартам НАССР</a:t>
            </a:r>
          </a:p>
        </p:txBody>
      </p:sp>
      <p:sp>
        <p:nvSpPr>
          <p:cNvPr id="9" name="Заголовок 15"/>
          <p:cNvSpPr txBox="1">
            <a:spLocks/>
          </p:cNvSpPr>
          <p:nvPr/>
        </p:nvSpPr>
        <p:spPr>
          <a:xfrm>
            <a:off x="-375903" y="2181689"/>
            <a:ext cx="4248472" cy="483264"/>
          </a:xfrm>
          <a:prstGeom prst="rect">
            <a:avLst/>
          </a:prstGeom>
        </p:spPr>
        <p:txBody>
          <a:bodyPr vert="horz" lIns="74607" tIns="37302" rIns="74607" bIns="37302" rtlCol="0" anchor="t">
            <a:no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5400" b="1" dirty="0">
                <a:solidFill>
                  <a:srgbClr val="00B050"/>
                </a:solidFill>
              </a:rPr>
              <a:t>70/30*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784" y="4932908"/>
            <a:ext cx="2705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*- продажи первичны, а потом покупка оборудования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890" y="5721976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b="1" dirty="0">
                <a:solidFill>
                  <a:srgbClr val="C00000"/>
                </a:solidFill>
              </a:rPr>
              <a:t>ОТ ПОЛЯ ДО ВИЛКИ</a:t>
            </a:r>
          </a:p>
        </p:txBody>
      </p:sp>
    </p:spTree>
    <p:extLst>
      <p:ext uri="{BB962C8B-B14F-4D97-AF65-F5344CB8AC3E}">
        <p14:creationId xmlns:p14="http://schemas.microsoft.com/office/powerpoint/2010/main" val="379590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11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971848" y="791593"/>
            <a:ext cx="6783993" cy="711352"/>
          </a:xfrm>
        </p:spPr>
        <p:txBody>
          <a:bodyPr anchor="t"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B5735F43-D536-CD4D-9AC1-BDF4003BE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672" y="1862560"/>
            <a:ext cx="5544616" cy="2447925"/>
          </a:xfrm>
        </p:spPr>
        <p:txBody>
          <a:bodyPr/>
          <a:lstStyle/>
          <a:p>
            <a:endParaRPr lang="en-US" dirty="0"/>
          </a:p>
          <a:p>
            <a:r>
              <a:rPr lang="ru-RU" dirty="0"/>
              <a:t>Вадим </a:t>
            </a:r>
            <a:r>
              <a:rPr lang="ru-RU" dirty="0" err="1"/>
              <a:t>Заднипрянец</a:t>
            </a:r>
            <a:endParaRPr lang="en-US" dirty="0"/>
          </a:p>
          <a:p>
            <a:endParaRPr lang="ru-RU" dirty="0"/>
          </a:p>
          <a:p>
            <a:r>
              <a:rPr lang="en-US" dirty="0"/>
              <a:t>+7 495 212 0576</a:t>
            </a:r>
          </a:p>
          <a:p>
            <a:r>
              <a:rPr lang="en-US" dirty="0">
                <a:hlinkClick r:id="rId3"/>
              </a:rPr>
              <a:t>www.rusbana.ru</a:t>
            </a:r>
            <a:endParaRPr lang="en-US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b="1" dirty="0">
                <a:solidFill>
                  <a:srgbClr val="C00000"/>
                </a:solidFill>
              </a:rPr>
              <a:t>ОТ ПОЛЯ ДО ВИЛКИ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91" y="2338238"/>
            <a:ext cx="2615184" cy="14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395864" y="711789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Старт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7A797D8-52CF-204A-AFA4-39F77F6E9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Что является важным при выборе направления переработки?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какие параметры обращать внимание при подборе оборудования?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Когда нужно начинать искать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оборудование?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чего начать, новый проект?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2</a:t>
            </a:fld>
            <a:endParaRPr lang="ru-RU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b="1" dirty="0">
                <a:solidFill>
                  <a:srgbClr val="C00000"/>
                </a:solidFill>
              </a:rPr>
              <a:t>ОТ ПОЛЯ ДО ВИЛКИ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079" y="2654334"/>
            <a:ext cx="2952971" cy="317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14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69" y="3730625"/>
            <a:ext cx="281940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683816" y="703586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Новый проект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7A797D8-52CF-204A-AFA4-39F77F6E9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ru-RU" dirty="0"/>
              <a:t>Изучаем рынок, что в </a:t>
            </a:r>
            <a:r>
              <a:rPr lang="ru-RU" dirty="0">
                <a:solidFill>
                  <a:srgbClr val="FF0000"/>
                </a:solidFill>
              </a:rPr>
              <a:t>тренде</a:t>
            </a:r>
            <a:r>
              <a:rPr lang="ru-RU" dirty="0"/>
              <a:t> спроса В2В и В2С?</a:t>
            </a:r>
          </a:p>
          <a:p>
            <a:pPr marL="457200" indent="-457200">
              <a:buAutoNum type="arabicPeriod"/>
            </a:pPr>
            <a:r>
              <a:rPr lang="ru-RU" dirty="0"/>
              <a:t>Определяем конечного покупателя, с долей продаж </a:t>
            </a:r>
            <a:r>
              <a:rPr lang="ru-RU" dirty="0">
                <a:solidFill>
                  <a:srgbClr val="FF0000"/>
                </a:solidFill>
              </a:rPr>
              <a:t>не более 20%. </a:t>
            </a:r>
          </a:p>
          <a:p>
            <a:pPr marL="457200" indent="-457200">
              <a:buAutoNum type="arabicPeriod"/>
            </a:pPr>
            <a:r>
              <a:rPr lang="ru-RU" dirty="0"/>
              <a:t>Создаем команду, в которой должен быть </a:t>
            </a:r>
            <a:r>
              <a:rPr lang="ru-RU" dirty="0">
                <a:solidFill>
                  <a:srgbClr val="FF0000"/>
                </a:solidFill>
              </a:rPr>
              <a:t>технолог.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4.      Определяем </a:t>
            </a:r>
            <a:r>
              <a:rPr lang="ru-RU" dirty="0">
                <a:solidFill>
                  <a:srgbClr val="FF0000"/>
                </a:solidFill>
              </a:rPr>
              <a:t>качественные характеристики </a:t>
            </a:r>
            <a:r>
              <a:rPr lang="ru-RU" dirty="0"/>
              <a:t>и потенциал  продукта с учетом своих 	сырьевых возможностей.</a:t>
            </a:r>
          </a:p>
          <a:p>
            <a:pPr marL="457200" indent="-457200">
              <a:buAutoNum type="arabicPeriod" startAt="5"/>
            </a:pPr>
            <a:r>
              <a:rPr lang="ru-RU" dirty="0"/>
              <a:t>Считаем объем сырья текущий и перспективный, </a:t>
            </a:r>
            <a:r>
              <a:rPr lang="ru-RU" dirty="0">
                <a:solidFill>
                  <a:srgbClr val="FF0000"/>
                </a:solidFill>
              </a:rPr>
              <a:t>определяемся с поставщиками</a:t>
            </a:r>
            <a:r>
              <a:rPr lang="ru-RU" dirty="0"/>
              <a:t>, если собственного урожая недостаточно. </a:t>
            </a:r>
            <a:endParaRPr lang="en-US" dirty="0"/>
          </a:p>
          <a:p>
            <a:pPr marL="457200" indent="-457200">
              <a:buAutoNum type="arabicPeriod" startAt="5"/>
            </a:pPr>
            <a:r>
              <a:rPr lang="ru-RU" dirty="0"/>
              <a:t>Определяемся, где взять </a:t>
            </a:r>
            <a:r>
              <a:rPr lang="ru-RU" dirty="0">
                <a:solidFill>
                  <a:srgbClr val="FF0000"/>
                </a:solidFill>
              </a:rPr>
              <a:t>деньги для проекта</a:t>
            </a:r>
            <a:r>
              <a:rPr lang="ru-RU" dirty="0"/>
              <a:t>.</a:t>
            </a:r>
          </a:p>
          <a:p>
            <a:pPr marL="457200" indent="-457200">
              <a:buAutoNum type="arabicPeriod" startAt="5"/>
            </a:pPr>
            <a:r>
              <a:rPr lang="ru-RU" dirty="0"/>
              <a:t>Участок земли или готовое здание, проверяем </a:t>
            </a:r>
            <a:r>
              <a:rPr lang="ru-RU" dirty="0">
                <a:solidFill>
                  <a:srgbClr val="FF0000"/>
                </a:solidFill>
              </a:rPr>
              <a:t>возможности и ограничения</a:t>
            </a:r>
            <a:r>
              <a:rPr lang="ru-RU" dirty="0"/>
              <a:t>.</a:t>
            </a:r>
          </a:p>
          <a:p>
            <a:pPr marL="457200" indent="-457200">
              <a:buAutoNum type="arabicPeriod" startAt="5"/>
            </a:pPr>
            <a:r>
              <a:rPr lang="ru-RU" dirty="0"/>
              <a:t>Электроэнергия, вода, канализация, газ – наличие, </a:t>
            </a:r>
            <a:r>
              <a:rPr lang="ru-RU" dirty="0">
                <a:solidFill>
                  <a:srgbClr val="FF0000"/>
                </a:solidFill>
              </a:rPr>
              <a:t>мощности</a:t>
            </a:r>
            <a:r>
              <a:rPr lang="ru-RU" dirty="0"/>
              <a:t>, рост.</a:t>
            </a:r>
          </a:p>
          <a:p>
            <a:pPr marL="457200" indent="-457200">
              <a:buAutoNum type="arabicPeriod" startAt="9"/>
            </a:pPr>
            <a:r>
              <a:rPr lang="ru-RU" dirty="0"/>
              <a:t>Формируем </a:t>
            </a:r>
            <a:r>
              <a:rPr lang="ru-RU" dirty="0">
                <a:solidFill>
                  <a:srgbClr val="FF0000"/>
                </a:solidFill>
              </a:rPr>
              <a:t>Техническое Задание</a:t>
            </a:r>
            <a:r>
              <a:rPr lang="ru-RU" dirty="0"/>
              <a:t>.</a:t>
            </a:r>
          </a:p>
          <a:p>
            <a:pPr marL="457200" indent="-457200">
              <a:buAutoNum type="arabicPeriod" startAt="9"/>
            </a:pPr>
            <a:r>
              <a:rPr lang="ru-RU" dirty="0"/>
              <a:t>Обращаемся в инжиниринговую компанию для создания проекта.</a:t>
            </a:r>
          </a:p>
          <a:p>
            <a:r>
              <a:rPr lang="ru-RU" dirty="0"/>
              <a:t>ориентация, ожидания, риски</a:t>
            </a:r>
          </a:p>
          <a:p>
            <a:r>
              <a:rPr lang="ru-RU" dirty="0"/>
              <a:t>определение концепции</a:t>
            </a:r>
          </a:p>
          <a:p>
            <a:r>
              <a:rPr lang="ru-RU" dirty="0"/>
              <a:t>предварительный инжиниринг </a:t>
            </a:r>
          </a:p>
          <a:p>
            <a:r>
              <a:rPr lang="ru-RU" dirty="0"/>
              <a:t>базовый инжиниринг</a:t>
            </a:r>
          </a:p>
          <a:p>
            <a:r>
              <a:rPr lang="ru-RU" dirty="0"/>
              <a:t>детальное проектирование, </a:t>
            </a:r>
            <a:r>
              <a:rPr lang="ru-RU" dirty="0">
                <a:solidFill>
                  <a:srgbClr val="FF0000"/>
                </a:solidFill>
              </a:rPr>
              <a:t>покупка оборудования</a:t>
            </a:r>
          </a:p>
          <a:p>
            <a:r>
              <a:rPr lang="ru-RU" dirty="0"/>
              <a:t>монтаж, запуск, отладка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3</a:t>
            </a:fld>
            <a:endParaRPr lang="ru-RU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b="1" dirty="0">
                <a:solidFill>
                  <a:srgbClr val="C00000"/>
                </a:solidFill>
              </a:rPr>
              <a:t>ОТ ПОЛЯ ДО ВИЛКИ</a:t>
            </a:r>
          </a:p>
        </p:txBody>
      </p:sp>
    </p:spTree>
    <p:extLst>
      <p:ext uri="{BB962C8B-B14F-4D97-AF65-F5344CB8AC3E}">
        <p14:creationId xmlns:p14="http://schemas.microsoft.com/office/powerpoint/2010/main" val="267453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683816" y="756444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Заморозка*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4</a:t>
            </a:fld>
            <a:endParaRPr lang="ru-RU" b="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8" y="1467796"/>
            <a:ext cx="2751396" cy="183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760" y="5721976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b="1" dirty="0">
                <a:solidFill>
                  <a:srgbClr val="C00000"/>
                </a:solidFill>
              </a:rPr>
              <a:t>ОТ ПОЛЯ ДО ВИЛКИ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0120" y="1467796"/>
            <a:ext cx="4536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 – 1,5 : 1</a:t>
            </a:r>
          </a:p>
          <a:p>
            <a:r>
              <a:rPr lang="ru-RU" dirty="0"/>
              <a:t>Сердце процесса – </a:t>
            </a:r>
            <a:r>
              <a:rPr lang="ru-RU" dirty="0">
                <a:solidFill>
                  <a:srgbClr val="FF0000"/>
                </a:solidFill>
              </a:rPr>
              <a:t>туннель </a:t>
            </a:r>
            <a:r>
              <a:rPr lang="en-US" dirty="0">
                <a:solidFill>
                  <a:srgbClr val="FF0000"/>
                </a:solidFill>
              </a:rPr>
              <a:t>IQF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Минимальная</a:t>
            </a:r>
            <a:r>
              <a:rPr lang="ru-RU" dirty="0"/>
              <a:t> производительность –   </a:t>
            </a:r>
            <a:r>
              <a:rPr lang="en-US" dirty="0"/>
              <a:t>1</a:t>
            </a:r>
            <a:r>
              <a:rPr lang="ru-RU" dirty="0"/>
              <a:t>,0</a:t>
            </a:r>
            <a:r>
              <a:rPr lang="en-US" dirty="0"/>
              <a:t> -</a:t>
            </a:r>
            <a:r>
              <a:rPr lang="ru-RU" dirty="0"/>
              <a:t> </a:t>
            </a:r>
            <a:r>
              <a:rPr lang="en-US" dirty="0"/>
              <a:t>1,</a:t>
            </a:r>
            <a:r>
              <a:rPr lang="ru-RU" dirty="0"/>
              <a:t>1 т/ч</a:t>
            </a:r>
          </a:p>
          <a:p>
            <a:r>
              <a:rPr lang="ru-RU" dirty="0"/>
              <a:t>Рабочий цикл – 20 часов/сутки, </a:t>
            </a:r>
            <a:r>
              <a:rPr lang="ru-RU" dirty="0">
                <a:solidFill>
                  <a:srgbClr val="FF0000"/>
                </a:solidFill>
              </a:rPr>
              <a:t>600 часов/месяц</a:t>
            </a:r>
          </a:p>
          <a:p>
            <a:r>
              <a:rPr lang="ru-RU" dirty="0"/>
              <a:t>Здание – </a:t>
            </a:r>
            <a:r>
              <a:rPr lang="ru-RU" dirty="0">
                <a:solidFill>
                  <a:srgbClr val="FF0000"/>
                </a:solidFill>
              </a:rPr>
              <a:t>72 х 42 м</a:t>
            </a:r>
            <a:r>
              <a:rPr lang="ru-RU" dirty="0"/>
              <a:t>, высота от 6 до 11 м</a:t>
            </a:r>
          </a:p>
          <a:p>
            <a:r>
              <a:rPr lang="ru-RU" dirty="0"/>
              <a:t>Хранилище – на 4-5 месяцев</a:t>
            </a:r>
          </a:p>
          <a:p>
            <a:r>
              <a:rPr lang="ru-RU" dirty="0"/>
              <a:t>Температура заморозки –  </a:t>
            </a:r>
            <a:r>
              <a:rPr lang="ru-RU" dirty="0">
                <a:solidFill>
                  <a:srgbClr val="FF0000"/>
                </a:solidFill>
              </a:rPr>
              <a:t>-13-18*С </a:t>
            </a:r>
          </a:p>
          <a:p>
            <a:r>
              <a:rPr lang="ru-RU" dirty="0">
                <a:solidFill>
                  <a:srgbClr val="FF0000"/>
                </a:solidFill>
              </a:rPr>
              <a:t>Температура хранения </a:t>
            </a:r>
            <a:r>
              <a:rPr lang="ru-RU" dirty="0"/>
              <a:t>-  </a:t>
            </a:r>
            <a:r>
              <a:rPr lang="ru-RU" dirty="0">
                <a:solidFill>
                  <a:srgbClr val="FF0000"/>
                </a:solidFill>
              </a:rPr>
              <a:t>-25*С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16" y="3240756"/>
            <a:ext cx="3439128" cy="291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51968" y="5580980"/>
            <a:ext cx="2232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* - оценочный уровень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892" y="3790365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Холод для туннеля – 1,2 тыс. евро </a:t>
            </a:r>
            <a:r>
              <a:rPr lang="ru-RU" dirty="0">
                <a:solidFill>
                  <a:srgbClr val="FF0000"/>
                </a:solidFill>
              </a:rPr>
              <a:t>за 1 кВт</a:t>
            </a:r>
            <a:r>
              <a:rPr lang="ru-RU" dirty="0"/>
              <a:t>.</a:t>
            </a:r>
          </a:p>
          <a:p>
            <a:r>
              <a:rPr lang="ru-RU" dirty="0"/>
              <a:t>Холод для хранения -  1,0 тыс. евро за 1 кВт.</a:t>
            </a:r>
          </a:p>
          <a:p>
            <a:r>
              <a:rPr lang="ru-RU" dirty="0"/>
              <a:t>На </a:t>
            </a:r>
            <a:r>
              <a:rPr lang="ru-RU" dirty="0">
                <a:solidFill>
                  <a:srgbClr val="FF0000"/>
                </a:solidFill>
              </a:rPr>
              <a:t>1 тыс. тонн хранения </a:t>
            </a:r>
            <a:r>
              <a:rPr lang="ru-RU" dirty="0"/>
              <a:t>– 100 кВт холода.</a:t>
            </a:r>
          </a:p>
          <a:p>
            <a:r>
              <a:rPr lang="ru-RU" dirty="0"/>
              <a:t>100 кВт холода = </a:t>
            </a:r>
            <a:r>
              <a:rPr lang="ru-RU" dirty="0">
                <a:solidFill>
                  <a:srgbClr val="FF0000"/>
                </a:solidFill>
              </a:rPr>
              <a:t>от 60 до 140 кВт/ч</a:t>
            </a:r>
          </a:p>
          <a:p>
            <a:r>
              <a:rPr lang="ru-RU" dirty="0">
                <a:solidFill>
                  <a:srgbClr val="FF0000"/>
                </a:solidFill>
              </a:rPr>
              <a:t>Здание</a:t>
            </a:r>
            <a:r>
              <a:rPr lang="ru-RU" dirty="0"/>
              <a:t> «под ключ» – 55 тыс. руб./м2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81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6" y="3675133"/>
            <a:ext cx="3095754" cy="2134330"/>
          </a:xfrm>
          <a:prstGeom prst="rect">
            <a:avLst/>
          </a:prstGeom>
        </p:spPr>
      </p:pic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07752" y="681905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Сушка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5</a:t>
            </a:fld>
            <a:endParaRPr lang="ru-RU" b="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1" y="1884931"/>
            <a:ext cx="2759999" cy="184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b="1" dirty="0">
                <a:solidFill>
                  <a:srgbClr val="C00000"/>
                </a:solidFill>
              </a:rPr>
              <a:t>ОТ ПОЛЯ ДО ВИЛКИ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9841" y="2006419"/>
            <a:ext cx="50763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3 - 6 : 1</a:t>
            </a:r>
          </a:p>
          <a:p>
            <a:r>
              <a:rPr lang="ru-RU" dirty="0">
                <a:solidFill>
                  <a:srgbClr val="FF0000"/>
                </a:solidFill>
              </a:rPr>
              <a:t>Остаточная влага </a:t>
            </a:r>
            <a:r>
              <a:rPr lang="ru-RU" dirty="0"/>
              <a:t>– 15-20%</a:t>
            </a:r>
          </a:p>
          <a:p>
            <a:r>
              <a:rPr lang="ru-RU" dirty="0"/>
              <a:t>Температура – </a:t>
            </a:r>
            <a:r>
              <a:rPr lang="ru-RU" dirty="0">
                <a:solidFill>
                  <a:srgbClr val="FF0000"/>
                </a:solidFill>
              </a:rPr>
              <a:t>до 60*С</a:t>
            </a:r>
          </a:p>
          <a:p>
            <a:r>
              <a:rPr lang="ru-RU" dirty="0"/>
              <a:t>Способ сушки – </a:t>
            </a:r>
            <a:r>
              <a:rPr lang="ru-RU" dirty="0">
                <a:solidFill>
                  <a:srgbClr val="FF0000"/>
                </a:solidFill>
              </a:rPr>
              <a:t>конвективный</a:t>
            </a:r>
            <a:r>
              <a:rPr lang="ru-RU" dirty="0"/>
              <a:t> (нагретый воздух)</a:t>
            </a:r>
          </a:p>
          <a:p>
            <a:r>
              <a:rPr lang="ru-RU" dirty="0"/>
              <a:t>Инфракрасная сушка – эффективна от </a:t>
            </a:r>
            <a:r>
              <a:rPr lang="en-US" dirty="0"/>
              <a:t>30</a:t>
            </a:r>
            <a:r>
              <a:rPr lang="ru-RU" dirty="0"/>
              <a:t>%, </a:t>
            </a:r>
            <a:r>
              <a:rPr lang="ru-RU" dirty="0">
                <a:solidFill>
                  <a:srgbClr val="FF0000"/>
                </a:solidFill>
              </a:rPr>
              <a:t>комбинировать</a:t>
            </a:r>
          </a:p>
          <a:p>
            <a:r>
              <a:rPr lang="ru-RU" dirty="0"/>
              <a:t>Шкафы – 500 кг/</a:t>
            </a:r>
            <a:r>
              <a:rPr lang="ru-RU" dirty="0">
                <a:solidFill>
                  <a:srgbClr val="FF0000"/>
                </a:solidFill>
              </a:rPr>
              <a:t>8 часов </a:t>
            </a:r>
            <a:r>
              <a:rPr lang="ru-RU" dirty="0"/>
              <a:t>=  60 тыс. евро</a:t>
            </a:r>
          </a:p>
          <a:p>
            <a:r>
              <a:rPr lang="ru-RU" dirty="0"/>
              <a:t>Потребление </a:t>
            </a:r>
            <a:r>
              <a:rPr lang="ru-RU" dirty="0">
                <a:solidFill>
                  <a:srgbClr val="FF0000"/>
                </a:solidFill>
              </a:rPr>
              <a:t>пара</a:t>
            </a:r>
            <a:r>
              <a:rPr lang="ru-RU" dirty="0"/>
              <a:t> – 200 кг/час</a:t>
            </a:r>
          </a:p>
          <a:p>
            <a:r>
              <a:rPr lang="ru-RU" dirty="0"/>
              <a:t>Электроэнергии – 7 кВт/час</a:t>
            </a:r>
          </a:p>
          <a:p>
            <a:r>
              <a:rPr lang="ru-RU" dirty="0"/>
              <a:t>На 1 кг сырья = </a:t>
            </a:r>
            <a:r>
              <a:rPr lang="ru-RU" dirty="0">
                <a:solidFill>
                  <a:srgbClr val="FF0000"/>
                </a:solidFill>
              </a:rPr>
              <a:t>3,2 кг пара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660" y="4208533"/>
            <a:ext cx="540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Туннель</a:t>
            </a:r>
            <a:r>
              <a:rPr lang="ru-RU" dirty="0"/>
              <a:t> – на 400 кг/час =  420 тыс. евро.</a:t>
            </a:r>
          </a:p>
          <a:p>
            <a:r>
              <a:rPr lang="ru-RU" dirty="0"/>
              <a:t>Потребление пара – 700 кг/час</a:t>
            </a:r>
          </a:p>
          <a:p>
            <a:r>
              <a:rPr lang="ru-RU" dirty="0"/>
              <a:t>Электроэнергии – 50 кВт/час</a:t>
            </a:r>
          </a:p>
          <a:p>
            <a:r>
              <a:rPr lang="ru-RU" dirty="0"/>
              <a:t>На 1 кг сырья = </a:t>
            </a:r>
            <a:r>
              <a:rPr lang="ru-RU" dirty="0">
                <a:solidFill>
                  <a:srgbClr val="FF0000"/>
                </a:solidFill>
              </a:rPr>
              <a:t>1,75 кг пара</a:t>
            </a:r>
          </a:p>
          <a:p>
            <a:r>
              <a:rPr lang="ru-RU" dirty="0"/>
              <a:t>Расход по теплу – 1000 кг пара 6 бар =  </a:t>
            </a:r>
            <a:r>
              <a:rPr lang="ru-RU" dirty="0">
                <a:solidFill>
                  <a:srgbClr val="FF0000"/>
                </a:solidFill>
              </a:rPr>
              <a:t>500 литров воды </a:t>
            </a:r>
            <a:r>
              <a:rPr lang="ru-RU" dirty="0"/>
              <a:t>из ягод</a:t>
            </a:r>
          </a:p>
          <a:p>
            <a:r>
              <a:rPr lang="ru-RU" dirty="0"/>
              <a:t>Пар – 1000 кг = </a:t>
            </a:r>
            <a:r>
              <a:rPr lang="ru-RU" dirty="0">
                <a:solidFill>
                  <a:srgbClr val="FF0000"/>
                </a:solidFill>
              </a:rPr>
              <a:t>75 м3 газа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320" y="756444"/>
            <a:ext cx="2633854" cy="206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36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755824" y="695747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Лиофилизация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768" y="1260500"/>
            <a:ext cx="3697489" cy="212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6</a:t>
            </a:fld>
            <a:endParaRPr lang="ru-RU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b="1" dirty="0">
                <a:solidFill>
                  <a:srgbClr val="C00000"/>
                </a:solidFill>
              </a:rPr>
              <a:t>ОТ ПОЛЯ ДО ВИЛКИ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r="10021"/>
          <a:stretch/>
        </p:blipFill>
        <p:spPr>
          <a:xfrm>
            <a:off x="3743896" y="3019790"/>
            <a:ext cx="4536504" cy="289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96183" y="1476524"/>
            <a:ext cx="416274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Тип – контактный 10 - 200 кг  (свежие)</a:t>
            </a:r>
          </a:p>
          <a:p>
            <a:r>
              <a:rPr lang="ru-RU" dirty="0">
                <a:solidFill>
                  <a:srgbClr val="FF0000"/>
                </a:solidFill>
              </a:rPr>
              <a:t>           излучаемый </a:t>
            </a:r>
            <a:r>
              <a:rPr lang="ru-RU" dirty="0"/>
              <a:t>200 - 2000 кг (замороженные)</a:t>
            </a:r>
          </a:p>
          <a:p>
            <a:r>
              <a:rPr lang="ru-RU" dirty="0">
                <a:solidFill>
                  <a:srgbClr val="FF0000"/>
                </a:solidFill>
              </a:rPr>
              <a:t>Цикл</a:t>
            </a:r>
            <a:r>
              <a:rPr lang="ru-RU" dirty="0"/>
              <a:t> работы – контактный 20 – 22 часа</a:t>
            </a:r>
          </a:p>
          <a:p>
            <a:r>
              <a:rPr lang="ru-RU" dirty="0"/>
              <a:t>                             излучаемый  12-16 часов.</a:t>
            </a:r>
          </a:p>
          <a:p>
            <a:r>
              <a:rPr lang="ru-RU" dirty="0"/>
              <a:t>Остаточная </a:t>
            </a:r>
            <a:r>
              <a:rPr lang="ru-RU" dirty="0">
                <a:solidFill>
                  <a:srgbClr val="FF0000"/>
                </a:solidFill>
              </a:rPr>
              <a:t>влажность</a:t>
            </a:r>
            <a:r>
              <a:rPr lang="ru-RU" dirty="0"/>
              <a:t> – 1 - 3 %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8400" y="3817618"/>
            <a:ext cx="34563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Энергопотребление</a:t>
            </a:r>
            <a:r>
              <a:rPr lang="ru-RU" dirty="0"/>
              <a:t> -  менее 1,5 кВт/час</a:t>
            </a:r>
          </a:p>
          <a:p>
            <a:r>
              <a:rPr lang="ru-RU" dirty="0"/>
              <a:t>на 1 кг сырья при 90% влажности </a:t>
            </a:r>
          </a:p>
          <a:p>
            <a:r>
              <a:rPr lang="ru-RU" dirty="0"/>
              <a:t>Здание – 16 х 12 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628" y="5039360"/>
            <a:ext cx="3481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Фермерский рынок в Лейпциге </a:t>
            </a:r>
          </a:p>
          <a:p>
            <a:r>
              <a:rPr lang="ru-RU" dirty="0">
                <a:solidFill>
                  <a:srgbClr val="FF0000"/>
                </a:solidFill>
              </a:rPr>
              <a:t>февраль 2020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628032" y="4428852"/>
            <a:ext cx="1368151" cy="610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0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971848" y="612428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rgbClr val="EB028B"/>
                </a:solidFill>
              </a:rPr>
              <a:t>Пюре, джем, варенье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7</a:t>
            </a:fld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b="1" dirty="0">
                <a:solidFill>
                  <a:srgbClr val="C00000"/>
                </a:solidFill>
              </a:rPr>
              <a:t>ОТ ПОЛЯ ДО ВИЛКИ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06" y="4147246"/>
            <a:ext cx="1889355" cy="159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0" y="3924796"/>
            <a:ext cx="1840935" cy="155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6" r="6908"/>
          <a:stretch/>
        </p:blipFill>
        <p:spPr>
          <a:xfrm>
            <a:off x="3810253" y="1323780"/>
            <a:ext cx="4418767" cy="329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78860" y="1048219"/>
            <a:ext cx="3745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Сухие</a:t>
            </a:r>
            <a:r>
              <a:rPr lang="ru-RU" dirty="0"/>
              <a:t> вещества – 6-20%</a:t>
            </a:r>
          </a:p>
          <a:p>
            <a:r>
              <a:rPr lang="ru-RU" dirty="0"/>
              <a:t>Пюре – готовый продукт редко, чаще </a:t>
            </a:r>
            <a:r>
              <a:rPr lang="ru-RU" dirty="0">
                <a:solidFill>
                  <a:srgbClr val="FF0000"/>
                </a:solidFill>
              </a:rPr>
              <a:t>полуфабрикат</a:t>
            </a:r>
            <a:r>
              <a:rPr lang="ru-RU" dirty="0"/>
              <a:t> </a:t>
            </a:r>
          </a:p>
          <a:p>
            <a:r>
              <a:rPr lang="ru-RU" dirty="0"/>
              <a:t>Способы производства – пюре «свежее»; концентрированное</a:t>
            </a:r>
          </a:p>
          <a:p>
            <a:r>
              <a:rPr lang="ru-RU" dirty="0"/>
              <a:t>Консервация - </a:t>
            </a:r>
            <a:r>
              <a:rPr lang="ru-RU" dirty="0">
                <a:solidFill>
                  <a:srgbClr val="FF0000"/>
                </a:solidFill>
              </a:rPr>
              <a:t>асептическая</a:t>
            </a:r>
            <a:r>
              <a:rPr lang="ru-RU" dirty="0"/>
              <a:t>; химическая.</a:t>
            </a:r>
          </a:p>
          <a:p>
            <a:r>
              <a:rPr lang="ru-RU" dirty="0">
                <a:solidFill>
                  <a:srgbClr val="FF0000"/>
                </a:solidFill>
              </a:rPr>
              <a:t>Вакуумный</a:t>
            </a:r>
            <a:r>
              <a:rPr lang="ru-RU" dirty="0"/>
              <a:t> варочный котел – 100 до 1500 л</a:t>
            </a:r>
          </a:p>
          <a:p>
            <a:r>
              <a:rPr lang="ru-RU" dirty="0"/>
              <a:t>Объём </a:t>
            </a:r>
            <a:r>
              <a:rPr lang="ru-RU" dirty="0">
                <a:solidFill>
                  <a:srgbClr val="FF0000"/>
                </a:solidFill>
              </a:rPr>
              <a:t>выпаривания</a:t>
            </a:r>
            <a:r>
              <a:rPr lang="ru-RU" dirty="0"/>
              <a:t> воды –л/ч</a:t>
            </a:r>
          </a:p>
          <a:p>
            <a:r>
              <a:rPr lang="ru-RU" dirty="0"/>
              <a:t>Рабочий </a:t>
            </a:r>
            <a:r>
              <a:rPr lang="ru-RU" dirty="0">
                <a:solidFill>
                  <a:srgbClr val="FF0000"/>
                </a:solidFill>
              </a:rPr>
              <a:t>цикл</a:t>
            </a:r>
            <a:r>
              <a:rPr lang="ru-RU" dirty="0"/>
              <a:t> – от 20 мин</a:t>
            </a:r>
          </a:p>
          <a:p>
            <a:r>
              <a:rPr lang="ru-RU" dirty="0">
                <a:solidFill>
                  <a:srgbClr val="FF0000"/>
                </a:solidFill>
              </a:rPr>
              <a:t>Пар</a:t>
            </a:r>
            <a:r>
              <a:rPr lang="ru-RU" dirty="0"/>
              <a:t> – 0,5-1 кг на 1 кг сырья</a:t>
            </a:r>
            <a:endParaRPr lang="en-US" dirty="0"/>
          </a:p>
          <a:p>
            <a:r>
              <a:rPr lang="ru-RU" dirty="0"/>
              <a:t>Стоимость – 20 – 140 тыс. евро </a:t>
            </a:r>
          </a:p>
        </p:txBody>
      </p:sp>
    </p:spTree>
    <p:extLst>
      <p:ext uri="{BB962C8B-B14F-4D97-AF65-F5344CB8AC3E}">
        <p14:creationId xmlns:p14="http://schemas.microsoft.com/office/powerpoint/2010/main" val="139973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813700" y="649717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Переработка фруктов*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8" y="1498082"/>
            <a:ext cx="7715250" cy="39015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8</a:t>
            </a:fld>
            <a:endParaRPr lang="ru-RU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b="1" dirty="0">
                <a:solidFill>
                  <a:srgbClr val="C00000"/>
                </a:solidFill>
              </a:rPr>
              <a:t>ОТ ПОЛЯ ДО ВИЛКИ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952" y="5673633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- оценочный уровень </a:t>
            </a:r>
          </a:p>
        </p:txBody>
      </p:sp>
    </p:spTree>
    <p:extLst>
      <p:ext uri="{BB962C8B-B14F-4D97-AF65-F5344CB8AC3E}">
        <p14:creationId xmlns:p14="http://schemas.microsoft.com/office/powerpoint/2010/main" val="221139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827832" y="921663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rgbClr val="5AC131"/>
                </a:solidFill>
              </a:rPr>
              <a:t>Нужна своя фишка!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9</a:t>
            </a:fld>
            <a:endParaRPr lang="ru-RU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b="1" dirty="0">
                <a:solidFill>
                  <a:srgbClr val="C00000"/>
                </a:solidFill>
              </a:rPr>
              <a:t>ОТ ПОЛЯ ДО ВИЛКИ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0" t="-792" r="28244" b="792"/>
          <a:stretch/>
        </p:blipFill>
        <p:spPr>
          <a:xfrm rot="5400000">
            <a:off x="805391" y="3160865"/>
            <a:ext cx="3024336" cy="2896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r="31230"/>
          <a:stretch/>
        </p:blipFill>
        <p:spPr>
          <a:xfrm rot="5400000">
            <a:off x="128596" y="1016686"/>
            <a:ext cx="2918351" cy="3117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70" y="2052588"/>
            <a:ext cx="5103837" cy="241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068355"/>
      </p:ext>
    </p:extLst>
  </p:cSld>
  <p:clrMapOvr>
    <a:masterClrMapping/>
  </p:clrMapOvr>
</p:sld>
</file>

<file path=ppt/theme/theme1.xml><?xml version="1.0" encoding="utf-8"?>
<a:theme xmlns:a="http://schemas.openxmlformats.org/drawingml/2006/main" name="Wf17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hibition_template_16х9" id="{A077F074-2D96-424A-8138-DB26D9E81369}" vid="{F7A9F571-0041-7A4C-8F8D-56C158584F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6043</TotalTime>
  <Words>764</Words>
  <Application>Microsoft Office PowerPoint</Application>
  <PresentationFormat>Произвольный</PresentationFormat>
  <Paragraphs>148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Wf17_presentation</vt:lpstr>
      <vt:lpstr> Финансовые и технические аспекты выбора метода и оборудования для переработки ягод: заморозка, сушка, лиофилизация, производство пюре и прочего.</vt:lpstr>
      <vt:lpstr>Старт</vt:lpstr>
      <vt:lpstr>Новый проект</vt:lpstr>
      <vt:lpstr>Заморозка*</vt:lpstr>
      <vt:lpstr>Сушка</vt:lpstr>
      <vt:lpstr>Лиофилизация</vt:lpstr>
      <vt:lpstr>Пюре, джем, варенье</vt:lpstr>
      <vt:lpstr>Переработка фруктов*</vt:lpstr>
      <vt:lpstr>Нужна своя фишка!</vt:lpstr>
      <vt:lpstr>«Ягоды России 2018»</vt:lpstr>
      <vt:lpstr>Благодарю за внимание! Вопросы?</vt:lpstr>
    </vt:vector>
  </TitlesOfParts>
  <Manager/>
  <Company>Berry-Union.RU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Berry-Union.RU</dc:title>
  <dc:subject/>
  <dc:creator>Berry-Union.RU</dc:creator>
  <cp:keywords/>
  <dc:description/>
  <cp:lastModifiedBy>Вадим Заднипрянец</cp:lastModifiedBy>
  <cp:revision>86</cp:revision>
  <cp:lastPrinted>2017-09-01T08:27:00Z</cp:lastPrinted>
  <dcterms:created xsi:type="dcterms:W3CDTF">2017-08-31T15:35:35Z</dcterms:created>
  <dcterms:modified xsi:type="dcterms:W3CDTF">2020-02-26T17:17:56Z</dcterms:modified>
  <cp:category/>
</cp:coreProperties>
</file>